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8314f5019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8314f5019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8314f5019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8314f5019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8314f5019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78314f5019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8314f5019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8314f5019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8314f5019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8314f5019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78314f5019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78314f5019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8314f5019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78314f5019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8314f5019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78314f5019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8314f5019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8314f5019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8314f5019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78314f5019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78314f501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378314f50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8314f5019_2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78314f5019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8314f5019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78314f5019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8314f5019_2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78314f5019_2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8314f5019_2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8314f5019_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8314f5019_2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8314f5019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8314f5019_2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78314f5019_2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8314f5019_2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78314f5019_2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78314f5019_2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78314f5019_2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78314f5019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78314f5019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78314f501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78314f501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78314f5019_2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78314f5019_2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78314f5019_2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78314f5019_2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8314f5019_2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8314f5019_2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8314f5019_2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78314f5019_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8314f5019_2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78314f5019_2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85bfea3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85bfea3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85bfea3e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85bfea3e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8314f5019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8314f5019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8314f5019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8314f5019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b7a9f55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b7a9f55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8314f5019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8314f501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33750" y="2679150"/>
            <a:ext cx="540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490"/>
              <a:t>kintoneで「アプリ」を作ってみた</a:t>
            </a:r>
            <a:endParaRPr sz="2490"/>
          </a:p>
        </p:txBody>
      </p:sp>
      <p:sp>
        <p:nvSpPr>
          <p:cNvPr id="28" name="Google Shape;28;p6"/>
          <p:cNvSpPr txBox="1"/>
          <p:nvPr>
            <p:ph idx="1" type="subTitle"/>
          </p:nvPr>
        </p:nvSpPr>
        <p:spPr>
          <a:xfrm>
            <a:off x="0" y="3383225"/>
            <a:ext cx="54000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490"/>
              <a:t>2025/8/22 kintone hack 予選</a:t>
            </a:r>
            <a:endParaRPr sz="149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79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79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/>
              <a:t>シダックス</a:t>
            </a:r>
            <a:endParaRPr sz="179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/>
              <a:t>情報システム部 AI推進課</a:t>
            </a:r>
            <a:endParaRPr sz="179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/>
              <a:t>志太 悠真</a:t>
            </a:r>
            <a:endParaRPr sz="1790"/>
          </a:p>
        </p:txBody>
      </p:sp>
      <p:pic>
        <p:nvPicPr>
          <p:cNvPr id="29" name="Google Shape;29;p6" title="logo.png"/>
          <p:cNvPicPr preferRelativeResize="0"/>
          <p:nvPr/>
        </p:nvPicPr>
        <p:blipFill rotWithShape="1">
          <a:blip r:embed="rId3">
            <a:alphaModFix/>
          </a:blip>
          <a:srcRect b="25611" l="0" r="0" t="0"/>
          <a:stretch/>
        </p:blipFill>
        <p:spPr>
          <a:xfrm>
            <a:off x="951800" y="1971975"/>
            <a:ext cx="3878126" cy="6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374775" y="938075"/>
            <a:ext cx="7006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>
                <a:solidFill>
                  <a:srgbClr val="F5F5F5"/>
                </a:solidFill>
              </a:rPr>
              <a:t>そんなにうまくはいかない</a:t>
            </a:r>
            <a:endParaRPr sz="4300">
              <a:solidFill>
                <a:srgbClr val="F5F5F5"/>
              </a:solidFill>
            </a:endParaRPr>
          </a:p>
        </p:txBody>
      </p:sp>
      <p:pic>
        <p:nvPicPr>
          <p:cNvPr id="133" name="Google Shape;133;p15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2278">
            <a:off x="-1" y="467875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>
            <p:ph idx="4294967295" type="title"/>
          </p:nvPr>
        </p:nvSpPr>
        <p:spPr>
          <a:xfrm rot="-192332">
            <a:off x="930588" y="3230012"/>
            <a:ext cx="5933684" cy="2142946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 txBox="1"/>
          <p:nvPr>
            <p:ph idx="4294967295" type="title"/>
          </p:nvPr>
        </p:nvSpPr>
        <p:spPr>
          <a:xfrm rot="-192332">
            <a:off x="832571" y="2262901"/>
            <a:ext cx="5933684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弊社の運用ルール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 rot="-191829">
            <a:off x="779991" y="2039026"/>
            <a:ext cx="4292481" cy="33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というわけで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137" name="Google Shape;137;p15"/>
          <p:cNvSpPr txBox="1"/>
          <p:nvPr/>
        </p:nvSpPr>
        <p:spPr>
          <a:xfrm rot="-191829">
            <a:off x="834272" y="3008507"/>
            <a:ext cx="4292481" cy="338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こんな感じ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138" name="Google Shape;138;p15"/>
          <p:cNvSpPr/>
          <p:nvPr/>
        </p:nvSpPr>
        <p:spPr>
          <a:xfrm rot="-191326">
            <a:off x="1188773" y="3652682"/>
            <a:ext cx="533927" cy="53392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 rot="-193232">
            <a:off x="1128332" y="4185797"/>
            <a:ext cx="726247" cy="730457"/>
          </a:xfrm>
          <a:prstGeom prst="trapezoid">
            <a:avLst>
              <a:gd fmla="val 21671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 rot="-192876">
            <a:off x="1084654" y="4892785"/>
            <a:ext cx="877381" cy="461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333333"/>
                </a:solidFill>
              </a:rPr>
              <a:t>利用者</a:t>
            </a:r>
            <a:endParaRPr sz="1800">
              <a:solidFill>
                <a:srgbClr val="333333"/>
              </a:solidFill>
            </a:endParaRPr>
          </a:p>
        </p:txBody>
      </p:sp>
      <p:sp>
        <p:nvSpPr>
          <p:cNvPr id="141" name="Google Shape;141;p15"/>
          <p:cNvSpPr/>
          <p:nvPr/>
        </p:nvSpPr>
        <p:spPr>
          <a:xfrm rot="-191326">
            <a:off x="5987283" y="3384013"/>
            <a:ext cx="533927" cy="53392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 rot="-193232">
            <a:off x="5926841" y="3917129"/>
            <a:ext cx="726247" cy="730457"/>
          </a:xfrm>
          <a:prstGeom prst="trapezoid">
            <a:avLst>
              <a:gd fmla="val 21671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 txBox="1"/>
          <p:nvPr/>
        </p:nvSpPr>
        <p:spPr>
          <a:xfrm rot="-192876">
            <a:off x="5883163" y="4624116"/>
            <a:ext cx="877381" cy="461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333333"/>
                </a:solidFill>
              </a:rPr>
              <a:t>情シス</a:t>
            </a:r>
            <a:endParaRPr sz="1800">
              <a:solidFill>
                <a:srgbClr val="333333"/>
              </a:solidFill>
            </a:endParaRPr>
          </a:p>
        </p:txBody>
      </p:sp>
      <p:sp>
        <p:nvSpPr>
          <p:cNvPr id="144" name="Google Shape;144;p15"/>
          <p:cNvSpPr/>
          <p:nvPr/>
        </p:nvSpPr>
        <p:spPr>
          <a:xfrm rot="-237499">
            <a:off x="2676474" y="3986030"/>
            <a:ext cx="2972591" cy="410191"/>
          </a:xfrm>
          <a:prstGeom prst="wedgeRectCallout">
            <a:avLst>
              <a:gd fmla="val 58840" name="adj1"/>
              <a:gd fmla="val -58406" name="adj2"/>
            </a:avLst>
          </a:prstGeom>
          <a:solidFill>
            <a:schemeClr val="lt1"/>
          </a:solidFill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こうすると良いよ！</a:t>
            </a:r>
            <a:r>
              <a:rPr lang="ja">
                <a:solidFill>
                  <a:schemeClr val="dk1"/>
                </a:solidFill>
              </a:rPr>
              <a:t>(支援)</a:t>
            </a:r>
            <a:endParaRPr sz="1700"/>
          </a:p>
        </p:txBody>
      </p:sp>
      <p:sp>
        <p:nvSpPr>
          <p:cNvPr id="145" name="Google Shape;145;p15"/>
          <p:cNvSpPr/>
          <p:nvPr/>
        </p:nvSpPr>
        <p:spPr>
          <a:xfrm rot="-237706">
            <a:off x="2131973" y="3453881"/>
            <a:ext cx="3282644" cy="410191"/>
          </a:xfrm>
          <a:prstGeom prst="wedgeRectCallout">
            <a:avLst>
              <a:gd fmla="val -58646" name="adj1"/>
              <a:gd fmla="val 30011" name="adj2"/>
            </a:avLst>
          </a:prstGeom>
          <a:solidFill>
            <a:schemeClr val="lt1"/>
          </a:solidFill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こんなアプリが欲しい！</a:t>
            </a:r>
            <a:r>
              <a:rPr lang="ja"/>
              <a:t>(申請)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374775" y="938075"/>
            <a:ext cx="797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>
                <a:solidFill>
                  <a:srgbClr val="F5F5F5"/>
                </a:solidFill>
              </a:rPr>
              <a:t>そんなにうまくはいかない……</a:t>
            </a:r>
            <a:endParaRPr sz="4300">
              <a:solidFill>
                <a:srgbClr val="F5F5F5"/>
              </a:solidFill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4572000" y="3597300"/>
            <a:ext cx="1612200" cy="743400"/>
          </a:xfrm>
          <a:prstGeom prst="wedgeRoundRectCallout">
            <a:avLst>
              <a:gd fmla="val -60507" name="adj1"/>
              <a:gd fmla="val 116219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キント…ネ？</a:t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1213925" y="3343575"/>
            <a:ext cx="2713200" cy="802800"/>
          </a:xfrm>
          <a:prstGeom prst="wedgeRoundRectCallout">
            <a:avLst>
              <a:gd fmla="val 43835" name="adj1"/>
              <a:gd fmla="val 117289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キントーンの開発を</a:t>
            </a:r>
            <a:br>
              <a:rPr lang="ja" sz="1700"/>
            </a:br>
            <a:r>
              <a:rPr lang="ja" sz="1700"/>
              <a:t>お願いしたいのですが</a:t>
            </a:r>
            <a:endParaRPr sz="1700"/>
          </a:p>
        </p:txBody>
      </p:sp>
      <p:sp>
        <p:nvSpPr>
          <p:cNvPr id="154" name="Google Shape;154;p16"/>
          <p:cNvSpPr/>
          <p:nvPr/>
        </p:nvSpPr>
        <p:spPr>
          <a:xfrm>
            <a:off x="3874225" y="2433275"/>
            <a:ext cx="2515500" cy="802800"/>
          </a:xfrm>
          <a:prstGeom prst="wedgeRoundRectCallout">
            <a:avLst>
              <a:gd fmla="val -35129" name="adj1"/>
              <a:gd fmla="val 114739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100万円あれば</a:t>
            </a:r>
            <a:br>
              <a:rPr lang="ja" sz="2000"/>
            </a:br>
            <a:r>
              <a:rPr lang="ja" sz="2000"/>
              <a:t>足りますか？！</a:t>
            </a:r>
            <a:endParaRPr sz="2000"/>
          </a:p>
        </p:txBody>
      </p:sp>
      <p:sp>
        <p:nvSpPr>
          <p:cNvPr id="155" name="Google Shape;155;p16"/>
          <p:cNvSpPr/>
          <p:nvPr/>
        </p:nvSpPr>
        <p:spPr>
          <a:xfrm>
            <a:off x="374775" y="4340700"/>
            <a:ext cx="2713200" cy="802800"/>
          </a:xfrm>
          <a:prstGeom prst="wedgeRoundRectCallout">
            <a:avLst>
              <a:gd fmla="val 76042" name="adj1"/>
              <a:gd fmla="val 35896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キントーンで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ホームページを作って！</a:t>
            </a:r>
            <a:endParaRPr sz="1700"/>
          </a:p>
        </p:txBody>
      </p:sp>
      <p:pic>
        <p:nvPicPr>
          <p:cNvPr id="156" name="Google Shape;156;p16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16861">
            <a:off x="1291977" y="4830426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25" y="147250"/>
            <a:ext cx="7905500" cy="44468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0000" stPos="0" sy="-100000" ky="0"/>
          </a:effectLst>
        </p:spPr>
      </p:pic>
      <p:sp>
        <p:nvSpPr>
          <p:cNvPr id="163" name="Google Shape;163;p17"/>
          <p:cNvSpPr txBox="1"/>
          <p:nvPr>
            <p:ph idx="4294967295" type="title"/>
          </p:nvPr>
        </p:nvSpPr>
        <p:spPr>
          <a:xfrm>
            <a:off x="940437" y="1662517"/>
            <a:ext cx="5130300" cy="4950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2265"/>
              <a:t>PDFデータの加工</a:t>
            </a:r>
            <a:endParaRPr sz="2265"/>
          </a:p>
        </p:txBody>
      </p:sp>
      <p:sp>
        <p:nvSpPr>
          <p:cNvPr id="164" name="Google Shape;164;p17"/>
          <p:cNvSpPr txBox="1"/>
          <p:nvPr/>
        </p:nvSpPr>
        <p:spPr>
          <a:xfrm>
            <a:off x="912685" y="142694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アプリ名</a:t>
            </a:r>
            <a:endParaRPr sz="1383">
              <a:solidFill>
                <a:srgbClr val="333333"/>
              </a:solidFill>
            </a:endParaRPr>
          </a:p>
        </p:txBody>
      </p:sp>
      <p:sp>
        <p:nvSpPr>
          <p:cNvPr id="165" name="Google Shape;165;p17"/>
          <p:cNvSpPr txBox="1"/>
          <p:nvPr>
            <p:ph idx="4294967295" type="title"/>
          </p:nvPr>
        </p:nvSpPr>
        <p:spPr>
          <a:xfrm>
            <a:off x="940437" y="2501007"/>
            <a:ext cx="5130300" cy="18525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9025" lIns="79025" spcFirstLastPara="1" rIns="79025" wrap="square" tIns="790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247"/>
              <a:t>PDFデータを加工したいため</a:t>
            </a:r>
            <a:endParaRPr sz="2766"/>
          </a:p>
        </p:txBody>
      </p:sp>
      <p:sp>
        <p:nvSpPr>
          <p:cNvPr id="166" name="Google Shape;166;p17"/>
          <p:cNvSpPr txBox="1"/>
          <p:nvPr/>
        </p:nvSpPr>
        <p:spPr>
          <a:xfrm>
            <a:off x="912685" y="226642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用途</a:t>
            </a:r>
            <a:endParaRPr sz="1383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25" y="147250"/>
            <a:ext cx="7905500" cy="44468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0000" stPos="0" sy="-100000" ky="0"/>
          </a:effectLst>
        </p:spPr>
      </p:pic>
      <p:sp>
        <p:nvSpPr>
          <p:cNvPr id="173" name="Google Shape;173;p18"/>
          <p:cNvSpPr txBox="1"/>
          <p:nvPr>
            <p:ph idx="4294967295" type="title"/>
          </p:nvPr>
        </p:nvSpPr>
        <p:spPr>
          <a:xfrm>
            <a:off x="940437" y="1662517"/>
            <a:ext cx="5130300" cy="4950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2265"/>
              <a:t>PDFデータの加工</a:t>
            </a:r>
            <a:endParaRPr sz="2265"/>
          </a:p>
        </p:txBody>
      </p:sp>
      <p:sp>
        <p:nvSpPr>
          <p:cNvPr id="174" name="Google Shape;174;p18"/>
          <p:cNvSpPr txBox="1"/>
          <p:nvPr/>
        </p:nvSpPr>
        <p:spPr>
          <a:xfrm>
            <a:off x="912685" y="142694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アプリ名</a:t>
            </a:r>
            <a:endParaRPr sz="1383">
              <a:solidFill>
                <a:srgbClr val="333333"/>
              </a:solidFill>
            </a:endParaRPr>
          </a:p>
        </p:txBody>
      </p:sp>
      <p:sp>
        <p:nvSpPr>
          <p:cNvPr id="175" name="Google Shape;175;p18"/>
          <p:cNvSpPr txBox="1"/>
          <p:nvPr>
            <p:ph idx="4294967295" type="title"/>
          </p:nvPr>
        </p:nvSpPr>
        <p:spPr>
          <a:xfrm>
            <a:off x="940437" y="2501007"/>
            <a:ext cx="5130300" cy="18525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9025" lIns="79025" spcFirstLastPara="1" rIns="79025" wrap="square" tIns="790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247"/>
              <a:t>PDFデータを加工したいため</a:t>
            </a:r>
            <a:endParaRPr sz="2766"/>
          </a:p>
        </p:txBody>
      </p:sp>
      <p:sp>
        <p:nvSpPr>
          <p:cNvPr id="176" name="Google Shape;176;p18"/>
          <p:cNvSpPr txBox="1"/>
          <p:nvPr/>
        </p:nvSpPr>
        <p:spPr>
          <a:xfrm>
            <a:off x="912685" y="226642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用途</a:t>
            </a:r>
            <a:endParaRPr sz="1383">
              <a:solidFill>
                <a:srgbClr val="333333"/>
              </a:solidFill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3623875" y="3306975"/>
            <a:ext cx="5435400" cy="1755900"/>
          </a:xfrm>
          <a:prstGeom prst="cloudCallout">
            <a:avLst>
              <a:gd fmla="val 37833" name="adj1"/>
              <a:gd fmla="val 49665" name="adj2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kintoneで……？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19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25" y="147250"/>
            <a:ext cx="7905500" cy="44468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0000" stPos="0" sy="-100000" ky="0"/>
          </a:effectLst>
        </p:spPr>
      </p:pic>
      <p:sp>
        <p:nvSpPr>
          <p:cNvPr id="184" name="Google Shape;184;p19"/>
          <p:cNvSpPr txBox="1"/>
          <p:nvPr>
            <p:ph idx="4294967295" type="title"/>
          </p:nvPr>
        </p:nvSpPr>
        <p:spPr>
          <a:xfrm>
            <a:off x="940437" y="1662517"/>
            <a:ext cx="5130300" cy="4950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2265"/>
              <a:t>情報共有</a:t>
            </a:r>
            <a:endParaRPr sz="2265"/>
          </a:p>
        </p:txBody>
      </p:sp>
      <p:sp>
        <p:nvSpPr>
          <p:cNvPr id="185" name="Google Shape;185;p19"/>
          <p:cNvSpPr txBox="1"/>
          <p:nvPr/>
        </p:nvSpPr>
        <p:spPr>
          <a:xfrm>
            <a:off x="912685" y="142694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アプリ名</a:t>
            </a:r>
            <a:endParaRPr sz="1383">
              <a:solidFill>
                <a:srgbClr val="333333"/>
              </a:solidFill>
            </a:endParaRPr>
          </a:p>
        </p:txBody>
      </p:sp>
      <p:sp>
        <p:nvSpPr>
          <p:cNvPr id="186" name="Google Shape;186;p19"/>
          <p:cNvSpPr txBox="1"/>
          <p:nvPr>
            <p:ph idx="4294967295" type="title"/>
          </p:nvPr>
        </p:nvSpPr>
        <p:spPr>
          <a:xfrm>
            <a:off x="940437" y="2501007"/>
            <a:ext cx="5130300" cy="18525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9025" lIns="79025" spcFirstLastPara="1" rIns="79025" wrap="square" tIns="790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247"/>
              <a:t>誰にでも簡単に作れて、スムーズな情報共有の為</a:t>
            </a:r>
            <a:endParaRPr sz="2766"/>
          </a:p>
        </p:txBody>
      </p:sp>
      <p:sp>
        <p:nvSpPr>
          <p:cNvPr id="187" name="Google Shape;187;p19"/>
          <p:cNvSpPr txBox="1"/>
          <p:nvPr/>
        </p:nvSpPr>
        <p:spPr>
          <a:xfrm>
            <a:off x="912685" y="226642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用途</a:t>
            </a:r>
            <a:endParaRPr sz="1383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0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25" y="147250"/>
            <a:ext cx="7905500" cy="44468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0000" stPos="0" sy="-100000" ky="0"/>
          </a:effectLst>
        </p:spPr>
      </p:pic>
      <p:sp>
        <p:nvSpPr>
          <p:cNvPr id="194" name="Google Shape;194;p20"/>
          <p:cNvSpPr txBox="1"/>
          <p:nvPr>
            <p:ph idx="4294967295" type="title"/>
          </p:nvPr>
        </p:nvSpPr>
        <p:spPr>
          <a:xfrm>
            <a:off x="940437" y="1662517"/>
            <a:ext cx="5130300" cy="4950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2265"/>
              <a:t>情報共有</a:t>
            </a:r>
            <a:endParaRPr sz="2265"/>
          </a:p>
        </p:txBody>
      </p:sp>
      <p:sp>
        <p:nvSpPr>
          <p:cNvPr id="195" name="Google Shape;195;p20"/>
          <p:cNvSpPr txBox="1"/>
          <p:nvPr/>
        </p:nvSpPr>
        <p:spPr>
          <a:xfrm>
            <a:off x="912685" y="142694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アプリ名</a:t>
            </a:r>
            <a:endParaRPr sz="1383">
              <a:solidFill>
                <a:srgbClr val="333333"/>
              </a:solidFill>
            </a:endParaRPr>
          </a:p>
        </p:txBody>
      </p:sp>
      <p:sp>
        <p:nvSpPr>
          <p:cNvPr id="196" name="Google Shape;196;p20"/>
          <p:cNvSpPr txBox="1"/>
          <p:nvPr>
            <p:ph idx="4294967295" type="title"/>
          </p:nvPr>
        </p:nvSpPr>
        <p:spPr>
          <a:xfrm>
            <a:off x="940437" y="2501007"/>
            <a:ext cx="5130300" cy="18525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9025" lIns="79025" spcFirstLastPara="1" rIns="79025" wrap="square" tIns="790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247"/>
              <a:t>誰にでも簡単に作れて、スムーズな情報共有の為</a:t>
            </a:r>
            <a:endParaRPr sz="2766"/>
          </a:p>
        </p:txBody>
      </p:sp>
      <p:sp>
        <p:nvSpPr>
          <p:cNvPr id="197" name="Google Shape;197;p20"/>
          <p:cNvSpPr txBox="1"/>
          <p:nvPr/>
        </p:nvSpPr>
        <p:spPr>
          <a:xfrm>
            <a:off x="912685" y="226642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用途</a:t>
            </a:r>
            <a:endParaRPr sz="1383">
              <a:solidFill>
                <a:srgbClr val="333333"/>
              </a:solidFill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3623875" y="3306975"/>
            <a:ext cx="5435400" cy="1755900"/>
          </a:xfrm>
          <a:prstGeom prst="cloudCallout">
            <a:avLst>
              <a:gd fmla="val 37833" name="adj1"/>
              <a:gd fmla="val 49665" name="adj2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結局なにするの？？</a:t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1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25" y="147250"/>
            <a:ext cx="7905500" cy="44468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0000" stPos="0" sy="-100000" ky="0"/>
          </a:effectLst>
        </p:spPr>
      </p:pic>
      <p:sp>
        <p:nvSpPr>
          <p:cNvPr id="205" name="Google Shape;205;p21"/>
          <p:cNvSpPr txBox="1"/>
          <p:nvPr>
            <p:ph idx="4294967295" type="title"/>
          </p:nvPr>
        </p:nvSpPr>
        <p:spPr>
          <a:xfrm>
            <a:off x="940437" y="1662517"/>
            <a:ext cx="5130300" cy="4950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2265"/>
              <a:t>Google　Authenticator</a:t>
            </a:r>
            <a:endParaRPr sz="2265"/>
          </a:p>
        </p:txBody>
      </p:sp>
      <p:sp>
        <p:nvSpPr>
          <p:cNvPr id="206" name="Google Shape;206;p21"/>
          <p:cNvSpPr txBox="1"/>
          <p:nvPr/>
        </p:nvSpPr>
        <p:spPr>
          <a:xfrm>
            <a:off x="912685" y="142694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アプリ名</a:t>
            </a:r>
            <a:endParaRPr sz="1383">
              <a:solidFill>
                <a:srgbClr val="333333"/>
              </a:solidFill>
            </a:endParaRPr>
          </a:p>
        </p:txBody>
      </p:sp>
      <p:sp>
        <p:nvSpPr>
          <p:cNvPr id="207" name="Google Shape;207;p21"/>
          <p:cNvSpPr txBox="1"/>
          <p:nvPr>
            <p:ph idx="4294967295" type="title"/>
          </p:nvPr>
        </p:nvSpPr>
        <p:spPr>
          <a:xfrm>
            <a:off x="940437" y="2501007"/>
            <a:ext cx="5130300" cy="18525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9025" lIns="79025" spcFirstLastPara="1" rIns="79025" wrap="square" tIns="790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247"/>
              <a:t>顧客と使用しているクラウドサービスの二段階認証のため</a:t>
            </a:r>
            <a:endParaRPr sz="2766"/>
          </a:p>
        </p:txBody>
      </p:sp>
      <p:sp>
        <p:nvSpPr>
          <p:cNvPr id="208" name="Google Shape;208;p21"/>
          <p:cNvSpPr txBox="1"/>
          <p:nvPr/>
        </p:nvSpPr>
        <p:spPr>
          <a:xfrm>
            <a:off x="912685" y="226642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用途</a:t>
            </a:r>
            <a:endParaRPr sz="1383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2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25" y="147250"/>
            <a:ext cx="7905500" cy="44468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0000" stPos="0" sy="-100000" ky="0"/>
          </a:effectLst>
        </p:spPr>
      </p:pic>
      <p:sp>
        <p:nvSpPr>
          <p:cNvPr id="215" name="Google Shape;215;p22"/>
          <p:cNvSpPr txBox="1"/>
          <p:nvPr>
            <p:ph idx="4294967295" type="title"/>
          </p:nvPr>
        </p:nvSpPr>
        <p:spPr>
          <a:xfrm>
            <a:off x="940437" y="1662517"/>
            <a:ext cx="5130300" cy="4950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2265"/>
              <a:t>Google　Authenticator</a:t>
            </a:r>
            <a:endParaRPr sz="2265"/>
          </a:p>
        </p:txBody>
      </p:sp>
      <p:sp>
        <p:nvSpPr>
          <p:cNvPr id="216" name="Google Shape;216;p22"/>
          <p:cNvSpPr txBox="1"/>
          <p:nvPr/>
        </p:nvSpPr>
        <p:spPr>
          <a:xfrm>
            <a:off x="912685" y="142694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アプリ名</a:t>
            </a:r>
            <a:endParaRPr sz="1383">
              <a:solidFill>
                <a:srgbClr val="333333"/>
              </a:solidFill>
            </a:endParaRPr>
          </a:p>
        </p:txBody>
      </p:sp>
      <p:sp>
        <p:nvSpPr>
          <p:cNvPr id="217" name="Google Shape;217;p22"/>
          <p:cNvSpPr txBox="1"/>
          <p:nvPr>
            <p:ph idx="4294967295" type="title"/>
          </p:nvPr>
        </p:nvSpPr>
        <p:spPr>
          <a:xfrm>
            <a:off x="940437" y="2501007"/>
            <a:ext cx="5130300" cy="18525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9025" lIns="79025" spcFirstLastPara="1" rIns="79025" wrap="square" tIns="790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247"/>
              <a:t>顧客と使用しているクラウドサービスの二段階認証のため</a:t>
            </a:r>
            <a:endParaRPr sz="2766"/>
          </a:p>
        </p:txBody>
      </p:sp>
      <p:sp>
        <p:nvSpPr>
          <p:cNvPr id="218" name="Google Shape;218;p22"/>
          <p:cNvSpPr txBox="1"/>
          <p:nvPr/>
        </p:nvSpPr>
        <p:spPr>
          <a:xfrm>
            <a:off x="912685" y="226642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用途</a:t>
            </a:r>
            <a:endParaRPr sz="1383">
              <a:solidFill>
                <a:srgbClr val="333333"/>
              </a:solidFill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3623875" y="3306975"/>
            <a:ext cx="5435400" cy="1755900"/>
          </a:xfrm>
          <a:prstGeom prst="cloudCallout">
            <a:avLst>
              <a:gd fmla="val 37833" name="adj1"/>
              <a:gd fmla="val 49665" name="adj2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スマホアプリかな？？？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-6350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3" title="xjg4kfopwq29.cybozu.com_k_1_show (3).png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95925" y="147250"/>
            <a:ext cx="7905500" cy="44468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0000" stPos="0" sy="-100000" ky="0"/>
          </a:effectLst>
        </p:spPr>
      </p:pic>
      <p:sp>
        <p:nvSpPr>
          <p:cNvPr id="226" name="Google Shape;226;p23"/>
          <p:cNvSpPr/>
          <p:nvPr/>
        </p:nvSpPr>
        <p:spPr>
          <a:xfrm>
            <a:off x="3560375" y="2972075"/>
            <a:ext cx="5435400" cy="2091000"/>
          </a:xfrm>
          <a:prstGeom prst="cloudCallout">
            <a:avLst>
              <a:gd fmla="val 37833" name="adj1"/>
              <a:gd fmla="val 49665" name="adj2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Authenticatorって</a:t>
            </a:r>
            <a:br>
              <a:rPr lang="ja" sz="2500"/>
            </a:br>
            <a:r>
              <a:rPr lang="ja" sz="2500"/>
              <a:t>こういうのじゃないの？</a:t>
            </a:r>
            <a:endParaRPr sz="2500"/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610" y="54000"/>
            <a:ext cx="2373130" cy="5143501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chemeClr val="lt1">
                <a:alpha val="19000"/>
              </a:scheme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-6350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1124950" y="1956900"/>
            <a:ext cx="67671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800">
                <a:solidFill>
                  <a:srgbClr val="D8D8D8"/>
                </a:solidFill>
              </a:rPr>
              <a:t>面白いくらい</a:t>
            </a:r>
            <a:endParaRPr sz="3800"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>
                <a:solidFill>
                  <a:schemeClr val="lt1"/>
                </a:solidFill>
              </a:rPr>
              <a:t>あきらかに違うのが来る。</a:t>
            </a:r>
            <a:endParaRPr sz="4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74375" y="2167525"/>
            <a:ext cx="5368800" cy="29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未来の子供たちのために、より良い</a:t>
            </a:r>
            <a:br>
              <a:rPr lang="ja" sz="1700"/>
            </a:br>
            <a:r>
              <a:rPr lang="ja" sz="1700"/>
              <a:t>社会づくりの視点で人々と共に</a:t>
            </a:r>
            <a:br>
              <a:rPr lang="ja" sz="1700"/>
            </a:br>
            <a:r>
              <a:rPr lang="ja" sz="2000"/>
              <a:t>「安心」「安全」「笑顔」の日々をつくる。</a:t>
            </a:r>
            <a:endParaRPr sz="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1400" u="sng"/>
              <a:t>事業内容</a:t>
            </a:r>
            <a:br>
              <a:rPr lang="ja" sz="1900"/>
            </a:br>
            <a:r>
              <a:rPr lang="ja" sz="899"/>
              <a:t>オフィス・工場などの社員食堂、学校などの学生食堂の受託運</a:t>
            </a:r>
            <a:r>
              <a:rPr lang="ja" sz="899"/>
              <a:t>営、</a:t>
            </a:r>
            <a:r>
              <a:rPr lang="ja" sz="899"/>
              <a:t>学生寮・社員寮の食堂運営、レストラン・社員クラブの運営、売店の運営、病院・診療所入院患者を対象とした給食、及び病院内職員食堂・外来レストランの受託運営、保育園、幼稚園、及び特別養護老人ホーム、介護老人保健施設、有料老人ホーム、障害者施設などの給食の受託運営、車両運行管理事業、旅客自動車運送事業、社会サービス事業、学校給食事業、学童保育事業等、食材一括購買・一元物流による販売、消耗品販売並びに食器・調理器具などの各種備品販売、セントラルキッチンの運営、クックチルシステムによる製造と管理運営、オフィス・工場などの社員食堂運営、レンタルホール事業、Web・スマートフォンアプリの開発・運</a:t>
            </a:r>
            <a:r>
              <a:rPr lang="ja" sz="899"/>
              <a:t>営、</a:t>
            </a:r>
            <a:r>
              <a:rPr lang="ja" sz="899"/>
              <a:t>デジタルマーケティング、名刺作成および印刷業務、廃棄書類のシュレッダー業務、書類作成業務、書類およびDM発送業務、倉庫管理業務</a:t>
            </a:r>
            <a:endParaRPr sz="899"/>
          </a:p>
        </p:txBody>
      </p:sp>
      <p:pic>
        <p:nvPicPr>
          <p:cNvPr id="35" name="Google Shape;35;p7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1201500"/>
            <a:ext cx="3878126" cy="8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/>
          <p:nvPr/>
        </p:nvSpPr>
        <p:spPr>
          <a:xfrm>
            <a:off x="-6350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 txBox="1"/>
          <p:nvPr/>
        </p:nvSpPr>
        <p:spPr>
          <a:xfrm>
            <a:off x="1608700" y="2010900"/>
            <a:ext cx="57996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100">
                <a:solidFill>
                  <a:schemeClr val="lt1"/>
                </a:solidFill>
              </a:rPr>
              <a:t>阿呆</a:t>
            </a:r>
            <a:r>
              <a:rPr lang="ja" sz="3100">
                <a:solidFill>
                  <a:schemeClr val="lt1"/>
                </a:solidFill>
              </a:rPr>
              <a:t>なこというんじゃない。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-6350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1946650" y="1956900"/>
            <a:ext cx="51237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100">
                <a:solidFill>
                  <a:schemeClr val="lt1"/>
                </a:solidFill>
              </a:rPr>
              <a:t>Authenticatorなんて</a:t>
            </a:r>
            <a:br>
              <a:rPr lang="ja" sz="3100">
                <a:solidFill>
                  <a:schemeClr val="lt1"/>
                </a:solidFill>
              </a:rPr>
            </a:br>
            <a:r>
              <a:rPr lang="ja" sz="3100">
                <a:solidFill>
                  <a:schemeClr val="lt1"/>
                </a:solidFill>
              </a:rPr>
              <a:t>やってどうする？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/>
          <p:nvPr/>
        </p:nvSpPr>
        <p:spPr>
          <a:xfrm>
            <a:off x="-6350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 txBox="1"/>
          <p:nvPr/>
        </p:nvSpPr>
        <p:spPr>
          <a:xfrm>
            <a:off x="1946650" y="284725"/>
            <a:ext cx="51237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300">
                <a:solidFill>
                  <a:schemeClr val="lt1"/>
                </a:solidFill>
              </a:rPr>
              <a:t>そんなことしたら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05825" y="1514425"/>
            <a:ext cx="5249400" cy="92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/>
              <a:t>社用スマホが無い人でも使える</a:t>
            </a:r>
            <a:endParaRPr sz="2700"/>
          </a:p>
        </p:txBody>
      </p:sp>
      <p:sp>
        <p:nvSpPr>
          <p:cNvPr id="253" name="Google Shape;253;p27"/>
          <p:cNvSpPr/>
          <p:nvPr/>
        </p:nvSpPr>
        <p:spPr>
          <a:xfrm>
            <a:off x="5164725" y="2252313"/>
            <a:ext cx="3729300" cy="92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/>
              <a:t>部署内での共有が簡単</a:t>
            </a:r>
            <a:endParaRPr sz="2700"/>
          </a:p>
        </p:txBody>
      </p:sp>
      <p:sp>
        <p:nvSpPr>
          <p:cNvPr id="254" name="Google Shape;254;p27"/>
          <p:cNvSpPr/>
          <p:nvPr/>
        </p:nvSpPr>
        <p:spPr>
          <a:xfrm>
            <a:off x="1062725" y="2780063"/>
            <a:ext cx="3945300" cy="92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/>
              <a:t>特権アカウントを</a:t>
            </a:r>
            <a:br>
              <a:rPr lang="ja" sz="2700"/>
            </a:br>
            <a:r>
              <a:rPr lang="ja" sz="2700"/>
              <a:t>安全に共有できる</a:t>
            </a:r>
            <a:endParaRPr sz="2700"/>
          </a:p>
        </p:txBody>
      </p:sp>
      <p:sp>
        <p:nvSpPr>
          <p:cNvPr id="255" name="Google Shape;255;p27"/>
          <p:cNvSpPr/>
          <p:nvPr/>
        </p:nvSpPr>
        <p:spPr>
          <a:xfrm>
            <a:off x="4815425" y="3918700"/>
            <a:ext cx="3945300" cy="92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/>
              <a:t>引き継ぎも簡単になる</a:t>
            </a:r>
            <a:endParaRPr sz="2700"/>
          </a:p>
        </p:txBody>
      </p:sp>
      <p:sp>
        <p:nvSpPr>
          <p:cNvPr id="256" name="Google Shape;256;p27"/>
          <p:cNvSpPr/>
          <p:nvPr/>
        </p:nvSpPr>
        <p:spPr>
          <a:xfrm>
            <a:off x="237200" y="3918700"/>
            <a:ext cx="3435300" cy="56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アプリの改良もしやすい</a:t>
            </a:r>
            <a:endParaRPr sz="2100"/>
          </a:p>
        </p:txBody>
      </p:sp>
      <p:sp>
        <p:nvSpPr>
          <p:cNvPr id="257" name="Google Shape;257;p27"/>
          <p:cNvSpPr/>
          <p:nvPr/>
        </p:nvSpPr>
        <p:spPr>
          <a:xfrm>
            <a:off x="5486550" y="1246971"/>
            <a:ext cx="3492300" cy="62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バックアップも安心</a:t>
            </a:r>
            <a:endParaRPr sz="2100"/>
          </a:p>
        </p:txBody>
      </p:sp>
      <p:sp>
        <p:nvSpPr>
          <p:cNvPr id="258" name="Google Shape;258;p27"/>
          <p:cNvSpPr/>
          <p:nvPr/>
        </p:nvSpPr>
        <p:spPr>
          <a:xfrm>
            <a:off x="872225" y="4580700"/>
            <a:ext cx="3880800" cy="56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自分たちに合わせて使える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/>
        </p:nvSpPr>
        <p:spPr>
          <a:xfrm>
            <a:off x="1453950" y="284725"/>
            <a:ext cx="62361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600">
                <a:solidFill>
                  <a:schemeClr val="dk1"/>
                </a:solidFill>
              </a:rPr>
              <a:t>あれ、めっちゃ良い？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105825" y="1514425"/>
            <a:ext cx="5249400" cy="92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dk2"/>
                </a:solidFill>
              </a:rPr>
              <a:t>社用スマホが無い人でも使える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5164725" y="2252313"/>
            <a:ext cx="3729300" cy="92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dk2"/>
                </a:solidFill>
              </a:rPr>
              <a:t>部署内での共有が簡単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1062725" y="2780063"/>
            <a:ext cx="3945300" cy="92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dk2"/>
                </a:solidFill>
              </a:rPr>
              <a:t>特権アカウントを</a:t>
            </a:r>
            <a:br>
              <a:rPr lang="ja" sz="2700">
                <a:solidFill>
                  <a:schemeClr val="dk2"/>
                </a:solidFill>
              </a:rPr>
            </a:br>
            <a:r>
              <a:rPr lang="ja" sz="2700">
                <a:solidFill>
                  <a:schemeClr val="dk2"/>
                </a:solidFill>
              </a:rPr>
              <a:t>安全に共有できる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4815425" y="3918700"/>
            <a:ext cx="3945300" cy="92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dk2"/>
                </a:solidFill>
              </a:rPr>
              <a:t>引き継ぎも簡単になる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237200" y="3918700"/>
            <a:ext cx="3435300" cy="56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dk2"/>
                </a:solidFill>
              </a:rPr>
              <a:t>アプリの改良もしやすい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5486550" y="1246971"/>
            <a:ext cx="3492300" cy="62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dk2"/>
                </a:solidFill>
              </a:rPr>
              <a:t>バックアップも安心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872225" y="4580700"/>
            <a:ext cx="3880800" cy="56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dk2"/>
                </a:solidFill>
              </a:rPr>
              <a:t>自分たちに合わせて使える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>
            <p:ph type="title"/>
          </p:nvPr>
        </p:nvSpPr>
        <p:spPr>
          <a:xfrm>
            <a:off x="368950" y="1861950"/>
            <a:ext cx="6641700" cy="8622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4565"/>
              <a:t>じゃあ、やってみよう。</a:t>
            </a:r>
            <a:endParaRPr sz="4565"/>
          </a:p>
        </p:txBody>
      </p:sp>
      <p:sp>
        <p:nvSpPr>
          <p:cNvPr id="276" name="Google Shape;276;p29"/>
          <p:cNvSpPr txBox="1"/>
          <p:nvPr/>
        </p:nvSpPr>
        <p:spPr>
          <a:xfrm>
            <a:off x="341210" y="159461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というわけで</a:t>
            </a:r>
            <a:endParaRPr sz="1383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020"/>
              <a:t>できた。</a:t>
            </a:r>
            <a:endParaRPr sz="3020"/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やってみたら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283" name="Google Shape;283;p30"/>
          <p:cNvSpPr txBox="1"/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わりと自然できちゃった。</a:t>
            </a:r>
            <a:endParaRPr sz="2200"/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しかも</a:t>
            </a:r>
            <a:endParaRPr sz="10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020"/>
              <a:t>でもちょっと違う。</a:t>
            </a:r>
            <a:endParaRPr sz="3020"/>
          </a:p>
        </p:txBody>
      </p:sp>
      <p:sp>
        <p:nvSpPr>
          <p:cNvPr id="290" name="Google Shape;290;p31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やってみたら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291" name="Google Shape;291;p31"/>
          <p:cNvSpPr txBox="1"/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いちいち開くのは面倒くさい。</a:t>
            </a:r>
            <a:endParaRPr sz="2200"/>
          </a:p>
        </p:txBody>
      </p:sp>
      <p:sp>
        <p:nvSpPr>
          <p:cNvPr id="292" name="Google Shape;292;p31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やっぱり</a:t>
            </a:r>
            <a:endParaRPr sz="10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368950" y="1861950"/>
            <a:ext cx="6641700" cy="8622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4565"/>
              <a:t>じゃあ、</a:t>
            </a:r>
            <a:r>
              <a:rPr lang="ja" sz="4565"/>
              <a:t>やって</a:t>
            </a:r>
            <a:r>
              <a:rPr lang="ja" sz="4565"/>
              <a:t>みよう。</a:t>
            </a:r>
            <a:endParaRPr sz="4565"/>
          </a:p>
        </p:txBody>
      </p:sp>
      <p:sp>
        <p:nvSpPr>
          <p:cNvPr id="298" name="Google Shape;298;p32"/>
          <p:cNvSpPr txBox="1"/>
          <p:nvPr/>
        </p:nvSpPr>
        <p:spPr>
          <a:xfrm>
            <a:off x="341210" y="159461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というわけで</a:t>
            </a:r>
            <a:endParaRPr sz="1383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020"/>
              <a:t>できた。</a:t>
            </a:r>
            <a:endParaRPr sz="3020"/>
          </a:p>
        </p:txBody>
      </p:sp>
      <p:sp>
        <p:nvSpPr>
          <p:cNvPr id="304" name="Google Shape;304;p33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やってみたら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305" name="Google Shape;305;p33"/>
          <p:cNvSpPr txBox="1"/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かなり良い感じ</a:t>
            </a:r>
            <a:r>
              <a:rPr lang="ja" sz="2200"/>
              <a:t>になっちゃった。</a:t>
            </a:r>
            <a:endParaRPr sz="2200"/>
          </a:p>
        </p:txBody>
      </p:sp>
      <p:sp>
        <p:nvSpPr>
          <p:cNvPr id="306" name="Google Shape;306;p33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しかも</a:t>
            </a:r>
            <a:endParaRPr sz="10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020"/>
              <a:t>でもまだ違うか？</a:t>
            </a:r>
            <a:endParaRPr sz="3020"/>
          </a:p>
        </p:txBody>
      </p:sp>
      <p:sp>
        <p:nvSpPr>
          <p:cNvPr id="312" name="Google Shape;312;p34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やってみたら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313" name="Google Shape;313;p34"/>
          <p:cNvSpPr txBox="1"/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やっぱりスマホからも使いたい。</a:t>
            </a:r>
            <a:endParaRPr sz="2200"/>
          </a:p>
        </p:txBody>
      </p:sp>
      <p:sp>
        <p:nvSpPr>
          <p:cNvPr id="314" name="Google Shape;314;p34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やっぱり</a:t>
            </a:r>
            <a:endParaRPr sz="10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75" y="762500"/>
            <a:ext cx="8404026" cy="36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" title="500_common_typo-500-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75" y="4598025"/>
            <a:ext cx="4948301" cy="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368950" y="1861950"/>
            <a:ext cx="6641700" cy="8622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4565"/>
              <a:t>じゃあ、</a:t>
            </a:r>
            <a:r>
              <a:rPr lang="ja" sz="4565"/>
              <a:t>やっ</a:t>
            </a:r>
            <a:r>
              <a:rPr lang="ja" sz="4565"/>
              <a:t>てみよう。</a:t>
            </a:r>
            <a:endParaRPr sz="4565"/>
          </a:p>
        </p:txBody>
      </p:sp>
      <p:sp>
        <p:nvSpPr>
          <p:cNvPr id="320" name="Google Shape;320;p35"/>
          <p:cNvSpPr txBox="1"/>
          <p:nvPr/>
        </p:nvSpPr>
        <p:spPr>
          <a:xfrm>
            <a:off x="341210" y="159461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というわけで</a:t>
            </a:r>
            <a:endParaRPr sz="1383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 txBox="1"/>
          <p:nvPr/>
        </p:nvSpPr>
        <p:spPr>
          <a:xfrm>
            <a:off x="1731150" y="293525"/>
            <a:ext cx="568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400">
                <a:solidFill>
                  <a:srgbClr val="EEEEEE"/>
                </a:solidFill>
              </a:rPr>
              <a:t>時間切れ</a:t>
            </a:r>
            <a:endParaRPr sz="8400">
              <a:solidFill>
                <a:srgbClr val="EEEEEE"/>
              </a:solidFill>
            </a:endParaRPr>
          </a:p>
        </p:txBody>
      </p:sp>
      <p:pic>
        <p:nvPicPr>
          <p:cNvPr id="327" name="Google Shape;327;p36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857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>
            <p:ph idx="4294967295" type="title"/>
          </p:nvPr>
        </p:nvSpPr>
        <p:spPr>
          <a:xfrm>
            <a:off x="368950" y="2670525"/>
            <a:ext cx="6641700" cy="8622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4565"/>
              <a:t>じゃあ、やってみよう。</a:t>
            </a:r>
            <a:endParaRPr sz="4565"/>
          </a:p>
        </p:txBody>
      </p:sp>
      <p:sp>
        <p:nvSpPr>
          <p:cNvPr id="329" name="Google Shape;329;p36"/>
          <p:cNvSpPr txBox="1"/>
          <p:nvPr/>
        </p:nvSpPr>
        <p:spPr>
          <a:xfrm>
            <a:off x="341210" y="240319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というわけで</a:t>
            </a:r>
            <a:endParaRPr sz="1383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 txBox="1"/>
          <p:nvPr/>
        </p:nvSpPr>
        <p:spPr>
          <a:xfrm>
            <a:off x="1731150" y="293525"/>
            <a:ext cx="568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400">
                <a:solidFill>
                  <a:srgbClr val="EEEEEE"/>
                </a:solidFill>
              </a:rPr>
              <a:t>時間切れ</a:t>
            </a:r>
            <a:endParaRPr sz="8400">
              <a:solidFill>
                <a:srgbClr val="EEEEEE"/>
              </a:solidFill>
            </a:endParaRPr>
          </a:p>
        </p:txBody>
      </p:sp>
      <p:pic>
        <p:nvPicPr>
          <p:cNvPr id="336" name="Google Shape;336;p37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437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/>
          <p:nvPr>
            <p:ph idx="4294967295" type="title"/>
          </p:nvPr>
        </p:nvSpPr>
        <p:spPr>
          <a:xfrm>
            <a:off x="368950" y="3356325"/>
            <a:ext cx="6641700" cy="8622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4565"/>
              <a:t>じゃあ、やってみよう。</a:t>
            </a:r>
            <a:endParaRPr sz="4565"/>
          </a:p>
        </p:txBody>
      </p:sp>
      <p:sp>
        <p:nvSpPr>
          <p:cNvPr id="338" name="Google Shape;338;p37"/>
          <p:cNvSpPr txBox="1"/>
          <p:nvPr/>
        </p:nvSpPr>
        <p:spPr>
          <a:xfrm>
            <a:off x="341210" y="308899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というわけで</a:t>
            </a:r>
            <a:endParaRPr sz="1383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 txBox="1"/>
          <p:nvPr/>
        </p:nvSpPr>
        <p:spPr>
          <a:xfrm>
            <a:off x="1731150" y="293525"/>
            <a:ext cx="568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400">
                <a:solidFill>
                  <a:srgbClr val="CCCCCC"/>
                </a:solidFill>
              </a:rPr>
              <a:t>時間切れ</a:t>
            </a:r>
            <a:endParaRPr sz="8400">
              <a:solidFill>
                <a:srgbClr val="CCCCCC"/>
              </a:solidFill>
            </a:endParaRPr>
          </a:p>
        </p:txBody>
      </p:sp>
      <p:pic>
        <p:nvPicPr>
          <p:cNvPr id="345" name="Google Shape;345;p38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337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>
            <p:ph idx="4294967295" type="title"/>
          </p:nvPr>
        </p:nvSpPr>
        <p:spPr>
          <a:xfrm>
            <a:off x="368950" y="5225325"/>
            <a:ext cx="6641700" cy="862200"/>
          </a:xfrm>
          <a:prstGeom prst="rect">
            <a:avLst/>
          </a:prstGeom>
          <a:solidFill>
            <a:srgbClr val="EEEEEE"/>
          </a:solidFill>
          <a:ln cap="flat" cmpd="sng" w="82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25" lIns="79025" spcFirstLastPara="1" rIns="79025" wrap="square" tIns="790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6"/>
              <a:buNone/>
            </a:pPr>
            <a:r>
              <a:rPr lang="ja" sz="4565"/>
              <a:t>じゃあ、……</a:t>
            </a:r>
            <a:endParaRPr sz="4565"/>
          </a:p>
        </p:txBody>
      </p:sp>
      <p:sp>
        <p:nvSpPr>
          <p:cNvPr id="347" name="Google Shape;347;p38"/>
          <p:cNvSpPr txBox="1"/>
          <p:nvPr/>
        </p:nvSpPr>
        <p:spPr>
          <a:xfrm>
            <a:off x="341210" y="495799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25" lIns="79025" spcFirstLastPara="1" rIns="79025" wrap="square" tIns="79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</a:rPr>
              <a:t>というわけで</a:t>
            </a:r>
            <a:endParaRPr sz="1383">
              <a:solidFill>
                <a:srgbClr val="333333"/>
              </a:solidFill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408525" y="1942750"/>
            <a:ext cx="8327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400">
                <a:solidFill>
                  <a:srgbClr val="EEEEEE"/>
                </a:solidFill>
              </a:rPr>
              <a:t>続きは本戦で！</a:t>
            </a:r>
            <a:endParaRPr sz="8400">
              <a:solidFill>
                <a:srgbClr val="EEEEEE"/>
              </a:solidFill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408525" y="1149000"/>
            <a:ext cx="83271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100">
                <a:solidFill>
                  <a:srgbClr val="EEEEEE"/>
                </a:solidFill>
              </a:rPr>
              <a:t>なので</a:t>
            </a:r>
            <a:endParaRPr sz="41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>
            <a:off x="0" y="0"/>
            <a:ext cx="9144000" cy="52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 txBox="1"/>
          <p:nvPr/>
        </p:nvSpPr>
        <p:spPr>
          <a:xfrm>
            <a:off x="1731150" y="293525"/>
            <a:ext cx="568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400">
                <a:solidFill>
                  <a:srgbClr val="666666"/>
                </a:solidFill>
              </a:rPr>
              <a:t>時間切れ</a:t>
            </a:r>
            <a:endParaRPr sz="8400">
              <a:solidFill>
                <a:srgbClr val="666666"/>
              </a:solidFill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408525" y="1942750"/>
            <a:ext cx="8327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400">
                <a:solidFill>
                  <a:srgbClr val="999999"/>
                </a:solidFill>
              </a:rPr>
              <a:t>続きは本戦で！</a:t>
            </a:r>
            <a:endParaRPr sz="8400">
              <a:solidFill>
                <a:srgbClr val="999999"/>
              </a:solidFill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408525" y="1149000"/>
            <a:ext cx="83271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100">
                <a:solidFill>
                  <a:srgbClr val="999999"/>
                </a:solidFill>
              </a:rPr>
              <a:t>なので</a:t>
            </a:r>
            <a:endParaRPr sz="4100">
              <a:solidFill>
                <a:srgbClr val="999999"/>
              </a:solidFill>
            </a:endParaRPr>
          </a:p>
        </p:txBody>
      </p:sp>
      <p:sp>
        <p:nvSpPr>
          <p:cNvPr id="358" name="Google Shape;358;p39"/>
          <p:cNvSpPr txBox="1"/>
          <p:nvPr/>
        </p:nvSpPr>
        <p:spPr>
          <a:xfrm>
            <a:off x="0" y="3371475"/>
            <a:ext cx="91443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5800">
                <a:solidFill>
                  <a:srgbClr val="FFFFFF"/>
                </a:solidFill>
              </a:rPr>
              <a:t>「じゃあ、やってみよう」</a:t>
            </a:r>
            <a:endParaRPr sz="5000">
              <a:solidFill>
                <a:srgbClr val="EEEEEE"/>
              </a:solidFill>
            </a:endParaRPr>
          </a:p>
        </p:txBody>
      </p:sp>
      <p:pic>
        <p:nvPicPr>
          <p:cNvPr id="359" name="Google Shape;359;p39" title="xjg4kfopwq29.cybozu.com_k_1_show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94225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/>
        </p:nvSpPr>
        <p:spPr>
          <a:xfrm>
            <a:off x="408525" y="1942750"/>
            <a:ext cx="8327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400">
                <a:solidFill>
                  <a:srgbClr val="D9D9D9"/>
                </a:solidFill>
              </a:rPr>
              <a:t>続きは本戦で！</a:t>
            </a:r>
            <a:endParaRPr sz="8400">
              <a:solidFill>
                <a:srgbClr val="D9D9D9"/>
              </a:solidFill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0" y="3371475"/>
            <a:ext cx="91443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5800"/>
              <a:t>「じゃあ、やってみよう」</a:t>
            </a:r>
            <a:endParaRPr sz="5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0"/>
              <a:t>がすべてを変えるかも？</a:t>
            </a:r>
            <a:endParaRPr sz="5000"/>
          </a:p>
        </p:txBody>
      </p:sp>
      <p:sp>
        <p:nvSpPr>
          <p:cNvPr id="366" name="Google Shape;366;p40"/>
          <p:cNvSpPr txBox="1"/>
          <p:nvPr/>
        </p:nvSpPr>
        <p:spPr>
          <a:xfrm>
            <a:off x="408525" y="1149000"/>
            <a:ext cx="83271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100">
                <a:solidFill>
                  <a:srgbClr val="D9D9D9"/>
                </a:solidFill>
              </a:rPr>
              <a:t>なので</a:t>
            </a:r>
            <a:endParaRPr sz="4100">
              <a:solidFill>
                <a:srgbClr val="D9D9D9"/>
              </a:solidFill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1731150" y="293525"/>
            <a:ext cx="568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400">
                <a:solidFill>
                  <a:srgbClr val="EFEFEF"/>
                </a:solidFill>
              </a:rPr>
              <a:t>時間切れ</a:t>
            </a:r>
            <a:endParaRPr sz="8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/>
        </p:nvSpPr>
        <p:spPr>
          <a:xfrm>
            <a:off x="408525" y="1942750"/>
            <a:ext cx="8327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400">
                <a:solidFill>
                  <a:srgbClr val="D9D9D9"/>
                </a:solidFill>
              </a:rPr>
              <a:t>続きは本戦で！</a:t>
            </a:r>
            <a:endParaRPr sz="8400">
              <a:solidFill>
                <a:srgbClr val="D9D9D9"/>
              </a:solidFill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0" y="3371475"/>
            <a:ext cx="91443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5800">
                <a:solidFill>
                  <a:schemeClr val="dk1"/>
                </a:solidFill>
              </a:rPr>
              <a:t>「じゃあ、やってみよう」</a:t>
            </a:r>
            <a:endParaRPr sz="5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0">
                <a:solidFill>
                  <a:srgbClr val="666666"/>
                </a:solidFill>
              </a:rPr>
              <a:t>がすべてを変えるかも？</a:t>
            </a:r>
            <a:endParaRPr sz="5000">
              <a:solidFill>
                <a:srgbClr val="666666"/>
              </a:solidFill>
            </a:endParaRPr>
          </a:p>
        </p:txBody>
      </p:sp>
      <p:sp>
        <p:nvSpPr>
          <p:cNvPr id="374" name="Google Shape;374;p41"/>
          <p:cNvSpPr txBox="1"/>
          <p:nvPr/>
        </p:nvSpPr>
        <p:spPr>
          <a:xfrm>
            <a:off x="408525" y="1149000"/>
            <a:ext cx="83271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100">
                <a:solidFill>
                  <a:srgbClr val="D9D9D9"/>
                </a:solidFill>
              </a:rPr>
              <a:t>なので</a:t>
            </a:r>
            <a:endParaRPr sz="4100">
              <a:solidFill>
                <a:srgbClr val="D9D9D9"/>
              </a:solidFill>
            </a:endParaRPr>
          </a:p>
        </p:txBody>
      </p:sp>
      <p:sp>
        <p:nvSpPr>
          <p:cNvPr id="375" name="Google Shape;375;p41"/>
          <p:cNvSpPr txBox="1"/>
          <p:nvPr/>
        </p:nvSpPr>
        <p:spPr>
          <a:xfrm>
            <a:off x="1731150" y="293525"/>
            <a:ext cx="568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400">
                <a:solidFill>
                  <a:srgbClr val="EFEFEF"/>
                </a:solidFill>
              </a:rPr>
              <a:t>時間切れ</a:t>
            </a:r>
            <a:endParaRPr sz="8400">
              <a:solidFill>
                <a:srgbClr val="EFEFEF"/>
              </a:solidFill>
            </a:endParaRPr>
          </a:p>
        </p:txBody>
      </p:sp>
      <p:sp>
        <p:nvSpPr>
          <p:cNvPr id="376" name="Google Shape;376;p41"/>
          <p:cNvSpPr txBox="1"/>
          <p:nvPr/>
        </p:nvSpPr>
        <p:spPr>
          <a:xfrm rot="-589372">
            <a:off x="497417" y="1096469"/>
            <a:ext cx="8213816" cy="1739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100"/>
              <a:t>kintone hack</a:t>
            </a:r>
            <a:endParaRPr b="1" sz="10100"/>
          </a:p>
        </p:txBody>
      </p:sp>
      <p:sp>
        <p:nvSpPr>
          <p:cNvPr id="377" name="Google Shape;377;p41"/>
          <p:cNvSpPr txBox="1"/>
          <p:nvPr/>
        </p:nvSpPr>
        <p:spPr>
          <a:xfrm rot="-589333">
            <a:off x="5147334" y="1888821"/>
            <a:ext cx="3918133" cy="1262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0">
                <a:solidFill>
                  <a:srgbClr val="FF0000"/>
                </a:solidFill>
              </a:rPr>
              <a:t>SHiDAX</a:t>
            </a:r>
            <a:endParaRPr b="1" sz="7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ITさ</a:t>
            </a:r>
            <a:r>
              <a:rPr lang="ja"/>
              <a:t>っぱり分からん</a:t>
            </a:r>
            <a:endParaRPr/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こまった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861150" y="2722500"/>
            <a:ext cx="5934000" cy="196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イメージ</a:t>
            </a:r>
            <a:endParaRPr sz="1000">
              <a:solidFill>
                <a:srgbClr val="333333"/>
              </a:solidFill>
            </a:endParaRPr>
          </a:p>
        </p:txBody>
      </p:sp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b="4673" l="17366" r="17372" t="1859"/>
          <a:stretch/>
        </p:blipFill>
        <p:spPr>
          <a:xfrm>
            <a:off x="997200" y="2878250"/>
            <a:ext cx="1699176" cy="163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4">
            <a:alphaModFix/>
          </a:blip>
          <a:srcRect b="12128" l="22837" r="21093" t="9168"/>
          <a:stretch/>
        </p:blipFill>
        <p:spPr>
          <a:xfrm>
            <a:off x="4748750" y="2878250"/>
            <a:ext cx="1733798" cy="163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 rotWithShape="1">
          <a:blip r:embed="rId5">
            <a:alphaModFix/>
          </a:blip>
          <a:srcRect b="12041" l="21094" r="21001" t="0"/>
          <a:stretch/>
        </p:blipFill>
        <p:spPr>
          <a:xfrm>
            <a:off x="2921562" y="2878250"/>
            <a:ext cx="1602014" cy="163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ITさっぱり分からん</a:t>
            </a:r>
            <a:endParaRPr/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こまった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861150" y="2722500"/>
            <a:ext cx="5934000" cy="196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イメージ</a:t>
            </a:r>
            <a:endParaRPr sz="1000">
              <a:solidFill>
                <a:srgbClr val="333333"/>
              </a:solidFill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b="4673" l="17366" r="17372" t="1859"/>
          <a:stretch/>
        </p:blipFill>
        <p:spPr>
          <a:xfrm>
            <a:off x="997200" y="2878250"/>
            <a:ext cx="1699176" cy="163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 rotWithShape="1">
          <a:blip r:embed="rId4">
            <a:alphaModFix/>
          </a:blip>
          <a:srcRect b="12128" l="22837" r="21093" t="9168"/>
          <a:stretch/>
        </p:blipFill>
        <p:spPr>
          <a:xfrm>
            <a:off x="4748750" y="2878250"/>
            <a:ext cx="1733798" cy="163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 rotWithShape="1">
          <a:blip r:embed="rId5">
            <a:alphaModFix/>
          </a:blip>
          <a:srcRect b="12041" l="21094" r="21001" t="0"/>
          <a:stretch/>
        </p:blipFill>
        <p:spPr>
          <a:xfrm>
            <a:off x="2921562" y="2878250"/>
            <a:ext cx="1602014" cy="163512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/>
          <p:nvPr/>
        </p:nvSpPr>
        <p:spPr>
          <a:xfrm>
            <a:off x="6232800" y="3943200"/>
            <a:ext cx="1612200" cy="743400"/>
          </a:xfrm>
          <a:prstGeom prst="wedgeRoundRectCallout">
            <a:avLst>
              <a:gd fmla="val -63768" name="adj1"/>
              <a:gd fmla="val -96667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キント…ネ？</a:t>
            </a:r>
            <a:endParaRPr/>
          </a:p>
        </p:txBody>
      </p:sp>
      <p:sp>
        <p:nvSpPr>
          <p:cNvPr id="65" name="Google Shape;65;p10"/>
          <p:cNvSpPr/>
          <p:nvPr/>
        </p:nvSpPr>
        <p:spPr>
          <a:xfrm>
            <a:off x="377950" y="4151325"/>
            <a:ext cx="2713200" cy="802800"/>
          </a:xfrm>
          <a:prstGeom prst="wedgeRoundRectCallout">
            <a:avLst>
              <a:gd fmla="val 632" name="adj1"/>
              <a:gd fmla="val -89412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キントーンの開発を</a:t>
            </a:r>
            <a:br>
              <a:rPr lang="ja" sz="1700"/>
            </a:br>
            <a:r>
              <a:rPr lang="ja" sz="1700"/>
              <a:t>お願いしたいのですが</a:t>
            </a:r>
            <a:endParaRPr sz="1700"/>
          </a:p>
        </p:txBody>
      </p:sp>
      <p:sp>
        <p:nvSpPr>
          <p:cNvPr id="66" name="Google Shape;66;p10"/>
          <p:cNvSpPr/>
          <p:nvPr/>
        </p:nvSpPr>
        <p:spPr>
          <a:xfrm>
            <a:off x="829050" y="2371688"/>
            <a:ext cx="2515500" cy="802800"/>
          </a:xfrm>
          <a:prstGeom prst="wedgeRoundRectCallout">
            <a:avLst>
              <a:gd fmla="val 50123" name="adj1"/>
              <a:gd fmla="val 128427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100万円あれば</a:t>
            </a:r>
            <a:br>
              <a:rPr lang="ja" sz="2000"/>
            </a:br>
            <a:r>
              <a:rPr lang="ja" sz="2000"/>
              <a:t>足りますか？！</a:t>
            </a:r>
            <a:endParaRPr sz="2000"/>
          </a:p>
        </p:txBody>
      </p:sp>
      <p:sp>
        <p:nvSpPr>
          <p:cNvPr id="67" name="Google Shape;67;p10"/>
          <p:cNvSpPr/>
          <p:nvPr/>
        </p:nvSpPr>
        <p:spPr>
          <a:xfrm>
            <a:off x="4165800" y="1869288"/>
            <a:ext cx="2713200" cy="802800"/>
          </a:xfrm>
          <a:prstGeom prst="wedgeRoundRectCallout">
            <a:avLst>
              <a:gd fmla="val -47475" name="adj1"/>
              <a:gd fmla="val 163156" name="adj2"/>
              <a:gd fmla="val 0" name="adj3"/>
            </a:avLst>
          </a:prstGeom>
          <a:solidFill>
            <a:schemeClr val="lt1"/>
          </a:solidFill>
          <a:ln cap="flat" cmpd="sng" w="285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キントーンで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ホームページを作って！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455"/>
              <a:buNone/>
            </a:pPr>
            <a:r>
              <a:rPr lang="ja"/>
              <a:t>ITさっぱり分からん</a:t>
            </a:r>
            <a:endParaRPr sz="2020"/>
          </a:p>
        </p:txBody>
      </p:sp>
      <p:sp>
        <p:nvSpPr>
          <p:cNvPr id="73" name="Google Shape;73;p11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こまった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74" name="Google Shape;74;p11"/>
          <p:cNvSpPr txBox="1"/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しかたがないので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700"/>
              <a:t>申請を貰ってサポートする</a:t>
            </a:r>
            <a:endParaRPr sz="3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ような運用になっています</a:t>
            </a:r>
            <a:endParaRPr/>
          </a:p>
        </p:txBody>
      </p:sp>
      <p:sp>
        <p:nvSpPr>
          <p:cNvPr id="75" name="Google Shape;75;p11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じゃあ</a:t>
            </a:r>
            <a:endParaRPr sz="10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弊社の運用ルール</a:t>
            </a:r>
            <a:endParaRPr/>
          </a:p>
        </p:txBody>
      </p:sp>
      <p:sp>
        <p:nvSpPr>
          <p:cNvPr id="81" name="Google Shape;81;p12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というわけで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こんな感じ</a:t>
            </a:r>
            <a:endParaRPr sz="1000">
              <a:solidFill>
                <a:srgbClr val="333333"/>
              </a:solidFill>
            </a:endParaRPr>
          </a:p>
        </p:txBody>
      </p:sp>
      <p:grpSp>
        <p:nvGrpSpPr>
          <p:cNvPr id="84" name="Google Shape;84;p12"/>
          <p:cNvGrpSpPr/>
          <p:nvPr/>
        </p:nvGrpSpPr>
        <p:grpSpPr>
          <a:xfrm>
            <a:off x="1048525" y="3009150"/>
            <a:ext cx="726300" cy="1264800"/>
            <a:chOff x="1259425" y="3516925"/>
            <a:chExt cx="726300" cy="1264800"/>
          </a:xfrm>
        </p:grpSpPr>
        <p:sp>
          <p:nvSpPr>
            <p:cNvPr id="85" name="Google Shape;85;p12"/>
            <p:cNvSpPr/>
            <p:nvPr/>
          </p:nvSpPr>
          <p:spPr>
            <a:xfrm>
              <a:off x="1355425" y="3516925"/>
              <a:ext cx="534300" cy="5343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1259425" y="4051225"/>
              <a:ext cx="726300" cy="730500"/>
            </a:xfrm>
            <a:prstGeom prst="trapezoid">
              <a:avLst>
                <a:gd fmla="val 21671" name="adj"/>
              </a:avLst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2"/>
          <p:cNvSpPr txBox="1"/>
          <p:nvPr/>
        </p:nvSpPr>
        <p:spPr>
          <a:xfrm>
            <a:off x="973075" y="4251300"/>
            <a:ext cx="8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333333"/>
                </a:solidFill>
              </a:rPr>
              <a:t>利用者</a:t>
            </a:r>
            <a:endParaRPr sz="1800">
              <a:solidFill>
                <a:srgbClr val="333333"/>
              </a:solidFill>
            </a:endParaRPr>
          </a:p>
        </p:txBody>
      </p:sp>
      <p:grpSp>
        <p:nvGrpSpPr>
          <p:cNvPr id="88" name="Google Shape;88;p12"/>
          <p:cNvGrpSpPr/>
          <p:nvPr/>
        </p:nvGrpSpPr>
        <p:grpSpPr>
          <a:xfrm>
            <a:off x="5854550" y="3009150"/>
            <a:ext cx="726300" cy="1264800"/>
            <a:chOff x="1259425" y="3516925"/>
            <a:chExt cx="726300" cy="1264800"/>
          </a:xfrm>
        </p:grpSpPr>
        <p:sp>
          <p:nvSpPr>
            <p:cNvPr id="89" name="Google Shape;89;p12"/>
            <p:cNvSpPr/>
            <p:nvPr/>
          </p:nvSpPr>
          <p:spPr>
            <a:xfrm>
              <a:off x="1355425" y="3516925"/>
              <a:ext cx="534300" cy="5343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1259425" y="4051225"/>
              <a:ext cx="726300" cy="730500"/>
            </a:xfrm>
            <a:prstGeom prst="trapezoid">
              <a:avLst>
                <a:gd fmla="val 21671" name="adj"/>
              </a:avLst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2"/>
          <p:cNvSpPr txBox="1"/>
          <p:nvPr/>
        </p:nvSpPr>
        <p:spPr>
          <a:xfrm>
            <a:off x="5779100" y="4251300"/>
            <a:ext cx="8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333333"/>
                </a:solidFill>
              </a:rPr>
              <a:t>情シス</a:t>
            </a:r>
            <a:endParaRPr sz="18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弊社の運用ルール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というわけで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98" name="Google Shape;98;p13"/>
          <p:cNvSpPr txBox="1"/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こんな感じ</a:t>
            </a:r>
            <a:endParaRPr sz="1000">
              <a:solidFill>
                <a:srgbClr val="333333"/>
              </a:solidFill>
            </a:endParaRPr>
          </a:p>
        </p:txBody>
      </p:sp>
      <p:grpSp>
        <p:nvGrpSpPr>
          <p:cNvPr id="100" name="Google Shape;100;p13"/>
          <p:cNvGrpSpPr/>
          <p:nvPr/>
        </p:nvGrpSpPr>
        <p:grpSpPr>
          <a:xfrm>
            <a:off x="1048525" y="3009150"/>
            <a:ext cx="726300" cy="1264800"/>
            <a:chOff x="1259425" y="3516925"/>
            <a:chExt cx="726300" cy="1264800"/>
          </a:xfrm>
        </p:grpSpPr>
        <p:sp>
          <p:nvSpPr>
            <p:cNvPr id="101" name="Google Shape;101;p13"/>
            <p:cNvSpPr/>
            <p:nvPr/>
          </p:nvSpPr>
          <p:spPr>
            <a:xfrm>
              <a:off x="1355425" y="3516925"/>
              <a:ext cx="534300" cy="5343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1259425" y="4051225"/>
              <a:ext cx="726300" cy="730500"/>
            </a:xfrm>
            <a:prstGeom prst="trapezoid">
              <a:avLst>
                <a:gd fmla="val 21671" name="adj"/>
              </a:avLst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3"/>
          <p:cNvSpPr txBox="1"/>
          <p:nvPr/>
        </p:nvSpPr>
        <p:spPr>
          <a:xfrm>
            <a:off x="973075" y="4251300"/>
            <a:ext cx="8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333333"/>
                </a:solidFill>
              </a:rPr>
              <a:t>利用者</a:t>
            </a:r>
            <a:endParaRPr sz="1800">
              <a:solidFill>
                <a:srgbClr val="333333"/>
              </a:solidFill>
            </a:endParaRPr>
          </a:p>
        </p:txBody>
      </p:sp>
      <p:grpSp>
        <p:nvGrpSpPr>
          <p:cNvPr id="104" name="Google Shape;104;p13"/>
          <p:cNvGrpSpPr/>
          <p:nvPr/>
        </p:nvGrpSpPr>
        <p:grpSpPr>
          <a:xfrm>
            <a:off x="5854550" y="3009150"/>
            <a:ext cx="726300" cy="1264800"/>
            <a:chOff x="1259425" y="3516925"/>
            <a:chExt cx="726300" cy="1264800"/>
          </a:xfrm>
        </p:grpSpPr>
        <p:sp>
          <p:nvSpPr>
            <p:cNvPr id="105" name="Google Shape;105;p13"/>
            <p:cNvSpPr/>
            <p:nvPr/>
          </p:nvSpPr>
          <p:spPr>
            <a:xfrm>
              <a:off x="1355425" y="3516925"/>
              <a:ext cx="534300" cy="5343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1259425" y="4051225"/>
              <a:ext cx="726300" cy="730500"/>
            </a:xfrm>
            <a:prstGeom prst="trapezoid">
              <a:avLst>
                <a:gd fmla="val 21671" name="adj"/>
              </a:avLst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3"/>
          <p:cNvSpPr txBox="1"/>
          <p:nvPr/>
        </p:nvSpPr>
        <p:spPr>
          <a:xfrm>
            <a:off x="5779100" y="4251300"/>
            <a:ext cx="8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333333"/>
                </a:solidFill>
              </a:rPr>
              <a:t>情シス</a:t>
            </a:r>
            <a:endParaRPr sz="1800">
              <a:solidFill>
                <a:srgbClr val="333333"/>
              </a:solidFill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2019000" y="3013675"/>
            <a:ext cx="3282600" cy="410100"/>
          </a:xfrm>
          <a:prstGeom prst="wedgeRectCallout">
            <a:avLst>
              <a:gd fmla="val -58646" name="adj1"/>
              <a:gd fmla="val 30011" name="adj2"/>
            </a:avLst>
          </a:prstGeom>
          <a:solidFill>
            <a:schemeClr val="lt1"/>
          </a:solidFill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こんなアプリが欲しい！</a:t>
            </a:r>
            <a:r>
              <a:rPr lang="ja"/>
              <a:t>(申請)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弊社の運用ルール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というわけで</a:t>
            </a:r>
            <a:endParaRPr sz="1000">
              <a:solidFill>
                <a:srgbClr val="333333"/>
              </a:solidFill>
            </a:endParaRPr>
          </a:p>
        </p:txBody>
      </p:sp>
      <p:sp>
        <p:nvSpPr>
          <p:cNvPr id="115" name="Google Shape;115;p14"/>
          <p:cNvSpPr txBox="1"/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</a:rPr>
              <a:t>こんな感じ</a:t>
            </a:r>
            <a:endParaRPr sz="1000">
              <a:solidFill>
                <a:srgbClr val="333333"/>
              </a:solidFill>
            </a:endParaRPr>
          </a:p>
        </p:txBody>
      </p:sp>
      <p:grpSp>
        <p:nvGrpSpPr>
          <p:cNvPr id="117" name="Google Shape;117;p14"/>
          <p:cNvGrpSpPr/>
          <p:nvPr/>
        </p:nvGrpSpPr>
        <p:grpSpPr>
          <a:xfrm>
            <a:off x="1048525" y="3009150"/>
            <a:ext cx="726300" cy="1264800"/>
            <a:chOff x="1259425" y="3516925"/>
            <a:chExt cx="726300" cy="1264800"/>
          </a:xfrm>
        </p:grpSpPr>
        <p:sp>
          <p:nvSpPr>
            <p:cNvPr id="118" name="Google Shape;118;p14"/>
            <p:cNvSpPr/>
            <p:nvPr/>
          </p:nvSpPr>
          <p:spPr>
            <a:xfrm>
              <a:off x="1355425" y="3516925"/>
              <a:ext cx="534300" cy="5343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259425" y="4051225"/>
              <a:ext cx="726300" cy="730500"/>
            </a:xfrm>
            <a:prstGeom prst="trapezoid">
              <a:avLst>
                <a:gd fmla="val 21671" name="adj"/>
              </a:avLst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4"/>
          <p:cNvSpPr txBox="1"/>
          <p:nvPr/>
        </p:nvSpPr>
        <p:spPr>
          <a:xfrm>
            <a:off x="973075" y="4251300"/>
            <a:ext cx="8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333333"/>
                </a:solidFill>
              </a:rPr>
              <a:t>利用者</a:t>
            </a:r>
            <a:endParaRPr sz="1800">
              <a:solidFill>
                <a:srgbClr val="333333"/>
              </a:solidFill>
            </a:endParaRPr>
          </a:p>
        </p:txBody>
      </p:sp>
      <p:grpSp>
        <p:nvGrpSpPr>
          <p:cNvPr id="121" name="Google Shape;121;p14"/>
          <p:cNvGrpSpPr/>
          <p:nvPr/>
        </p:nvGrpSpPr>
        <p:grpSpPr>
          <a:xfrm>
            <a:off x="5854550" y="3009150"/>
            <a:ext cx="726300" cy="1264800"/>
            <a:chOff x="1259425" y="3516925"/>
            <a:chExt cx="726300" cy="1264800"/>
          </a:xfrm>
        </p:grpSpPr>
        <p:sp>
          <p:nvSpPr>
            <p:cNvPr id="122" name="Google Shape;122;p14"/>
            <p:cNvSpPr/>
            <p:nvPr/>
          </p:nvSpPr>
          <p:spPr>
            <a:xfrm>
              <a:off x="1355425" y="3516925"/>
              <a:ext cx="534300" cy="5343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259425" y="4051225"/>
              <a:ext cx="726300" cy="730500"/>
            </a:xfrm>
            <a:prstGeom prst="trapezoid">
              <a:avLst>
                <a:gd fmla="val 21671" name="adj"/>
              </a:avLst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4"/>
          <p:cNvSpPr txBox="1"/>
          <p:nvPr/>
        </p:nvSpPr>
        <p:spPr>
          <a:xfrm>
            <a:off x="5779100" y="4251300"/>
            <a:ext cx="8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333333"/>
                </a:solidFill>
              </a:rPr>
              <a:t>情シス</a:t>
            </a:r>
            <a:endParaRPr sz="1800">
              <a:solidFill>
                <a:srgbClr val="333333"/>
              </a:solidFill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2525800" y="3571375"/>
            <a:ext cx="2972700" cy="410100"/>
          </a:xfrm>
          <a:prstGeom prst="wedgeRectCallout">
            <a:avLst>
              <a:gd fmla="val 58840" name="adj1"/>
              <a:gd fmla="val -58406" name="adj2"/>
            </a:avLst>
          </a:prstGeom>
          <a:solidFill>
            <a:schemeClr val="lt1"/>
          </a:solidFill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こうすると良いよ</a:t>
            </a:r>
            <a:r>
              <a:rPr lang="ja" sz="1800"/>
              <a:t>！</a:t>
            </a:r>
            <a:r>
              <a:rPr lang="ja">
                <a:solidFill>
                  <a:schemeClr val="dk1"/>
                </a:solidFill>
              </a:rPr>
              <a:t>(支援)</a:t>
            </a:r>
            <a:endParaRPr sz="1700"/>
          </a:p>
        </p:txBody>
      </p:sp>
      <p:sp>
        <p:nvSpPr>
          <p:cNvPr id="126" name="Google Shape;126;p14"/>
          <p:cNvSpPr/>
          <p:nvPr/>
        </p:nvSpPr>
        <p:spPr>
          <a:xfrm>
            <a:off x="2019000" y="3013675"/>
            <a:ext cx="3282600" cy="410100"/>
          </a:xfrm>
          <a:prstGeom prst="wedgeRectCallout">
            <a:avLst>
              <a:gd fmla="val -58646" name="adj1"/>
              <a:gd fmla="val 30011" name="adj2"/>
            </a:avLst>
          </a:prstGeom>
          <a:solidFill>
            <a:schemeClr val="lt1"/>
          </a:solidFill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こんなアプリが欲しい！</a:t>
            </a:r>
            <a:r>
              <a:rPr lang="ja"/>
              <a:t>(申請)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